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6B5BA8-BDE6-4AD3-935C-85B6B9A15033}">
  <a:tblStyle styleId="{086B5BA8-BDE6-4AD3-935C-85B6B9A150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b89ae5e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b89ae5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7bfa816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7bfa816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7bfa8163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7bfa8163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7687b084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7687b084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0e54ced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0e54ced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76a20e88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76a20e88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ef48ffcc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ef48ffcc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76a20e88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76a20e88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76a20e88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76a20e88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76a20e88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76a20e88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ef48ffc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ef48ff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6a20e88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76a20e88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76a20e88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76a20e88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7687b08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7687b08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0e54ced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0e54ced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0e54ced4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0e54ced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76a20e88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76a20e88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e/2PACX-1vSwXMR-TR1WLC4qmyEDth2TB4OsKvIscziitUo52shJtPqzI-YT6pPLpk2ASfs5qn-htBON7fhMLTfu/pub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e/2PACX-1vRZi7QIm9EIKCuKc-IZRx8_jnm1obr8lyNh-wagwUM8t9kjZ5ihhLD9GxFoc97Alg/pu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92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3370">
                <a:solidFill>
                  <a:schemeClr val="dk1"/>
                </a:solidFill>
              </a:rPr>
              <a:t>Welcome!</a:t>
            </a:r>
            <a:endParaRPr sz="337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038" y="123775"/>
            <a:ext cx="5631926" cy="357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594350" y="938100"/>
            <a:ext cx="3874500" cy="2235000"/>
          </a:xfrm>
          <a:prstGeom prst="flowChartAlternateProcess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Membership Revenue: $12,037.50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53 </a:t>
            </a:r>
            <a:r>
              <a:rPr lang="en"/>
              <a:t>Full Members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18 Home-based/Service/Contractors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12 Not for Profit/Associate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total of 83 Members</a:t>
            </a:r>
            <a:endParaRPr/>
          </a:p>
        </p:txBody>
      </p:sp>
      <p:sp>
        <p:nvSpPr>
          <p:cNvPr id="111" name="Google Shape;111;p22"/>
          <p:cNvSpPr/>
          <p:nvPr/>
        </p:nvSpPr>
        <p:spPr>
          <a:xfrm>
            <a:off x="5222750" y="641950"/>
            <a:ext cx="3590150" cy="3209725"/>
          </a:xfrm>
          <a:prstGeom prst="flowChartOffpageConnector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Fixed &amp; Discretionary Expenses: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$11,210.61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Rental of storage unit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supported 14 Community Groups/Events providing $2,900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Professional &amp; Accounting Fees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Advertising, Promo &amp; Marketing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WiFi at Depot for the summer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Website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Insurance</a:t>
            </a:r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641950" y="221900"/>
            <a:ext cx="3590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Finances for 2023</a:t>
            </a:r>
            <a:endParaRPr sz="2900"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00" y="4044525"/>
            <a:ext cx="9525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340775" y="427975"/>
            <a:ext cx="32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2023 Campaigns</a:t>
            </a:r>
            <a:endParaRPr sz="2000"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250" y="2429275"/>
            <a:ext cx="2292475" cy="20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/>
          <p:nvPr/>
        </p:nvSpPr>
        <p:spPr>
          <a:xfrm>
            <a:off x="4885200" y="427975"/>
            <a:ext cx="3312900" cy="2001300"/>
          </a:xfrm>
          <a:prstGeom prst="flowChartAlternateProcess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Streetscape Sub-Working Group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sold 220 M</a:t>
            </a:r>
            <a:r>
              <a:rPr lang="en"/>
              <a:t>errickville branded tote bags, bringing in </a:t>
            </a:r>
            <a:r>
              <a:rPr b="1" lang="en"/>
              <a:t>$3,051 </a:t>
            </a:r>
            <a:r>
              <a:rPr lang="en"/>
              <a:t>to help beautify our Village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Bags were sold at the Depot, Mrs. McGarrigles, Chaiya Home and Garden and the Village Bean</a:t>
            </a:r>
            <a:endParaRPr sz="1200"/>
          </a:p>
        </p:txBody>
      </p:sp>
      <p:sp>
        <p:nvSpPr>
          <p:cNvPr id="121" name="Google Shape;121;p23"/>
          <p:cNvSpPr/>
          <p:nvPr/>
        </p:nvSpPr>
        <p:spPr>
          <a:xfrm>
            <a:off x="1971300" y="799600"/>
            <a:ext cx="2544000" cy="2171700"/>
          </a:xfrm>
          <a:prstGeom prst="plus">
            <a:avLst>
              <a:gd fmla="val 25000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Refresh of 4 Entrance Signs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Budget: $5,000</a:t>
            </a:r>
            <a:endParaRPr b="1" sz="1700"/>
          </a:p>
        </p:txBody>
      </p:sp>
      <p:sp>
        <p:nvSpPr>
          <p:cNvPr id="122" name="Google Shape;122;p23"/>
          <p:cNvSpPr/>
          <p:nvPr/>
        </p:nvSpPr>
        <p:spPr>
          <a:xfrm>
            <a:off x="340775" y="3162375"/>
            <a:ext cx="2131900" cy="1683650"/>
          </a:xfrm>
          <a:prstGeom prst="flowChartOffpageConnector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Map Advertising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This year we brought in $3,255 in Map Ads and spent $2,175 to produce 5000 maps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150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Reports and Working Groups &amp; Projects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589350"/>
            <a:ext cx="8520600" cy="45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1906"/>
              <a:t>Committees:</a:t>
            </a:r>
            <a:endParaRPr b="1"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Map - Yves</a:t>
            </a:r>
            <a:endParaRPr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Marketing, Promotions &amp; </a:t>
            </a:r>
            <a:r>
              <a:rPr lang="en" sz="1906"/>
              <a:t>Communications Committee -  Kate</a:t>
            </a:r>
            <a:endParaRPr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Networking &amp; Partnership  - Robyn, Yves</a:t>
            </a:r>
            <a:endParaRPr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Membership   - Robyn</a:t>
            </a:r>
            <a:endParaRPr sz="1906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1906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1906"/>
              <a:t>Working Groups:</a:t>
            </a:r>
            <a:endParaRPr b="1"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Streetscape Working Group</a:t>
            </a:r>
            <a:endParaRPr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Refresh of the 4 Entrance signs </a:t>
            </a:r>
            <a:endParaRPr sz="1906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1906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1906"/>
              <a:t>Projects:</a:t>
            </a:r>
            <a:endParaRPr b="1" sz="1906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With the Municipality- </a:t>
            </a:r>
            <a:endParaRPr sz="1906"/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Victorian Lamp Posts</a:t>
            </a:r>
            <a:endParaRPr sz="1906"/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Refresh of the Map holder at the Parkette</a:t>
            </a:r>
            <a:endParaRPr sz="1906"/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Public, Accessible Washroom(s)</a:t>
            </a:r>
            <a:endParaRPr sz="1906"/>
          </a:p>
          <a:p>
            <a:pPr indent="4572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906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906"/>
              <a:t>Update of photo library with L-G United Counties Economic Development</a:t>
            </a:r>
            <a:endParaRPr sz="1906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68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Recognition Awards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Q/A Session</a:t>
            </a:r>
            <a:endParaRPr/>
          </a:p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>
            <a:off x="311700" y="261125"/>
            <a:ext cx="8520600" cy="6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Nominations and Election of Directors</a:t>
            </a:r>
            <a:endParaRPr sz="2940"/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311700" y="334447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Nomination from the floor (ask 3 times)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Close of Nominations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Call for Vote if required</a:t>
            </a:r>
            <a:endParaRPr sz="1400"/>
          </a:p>
        </p:txBody>
      </p:sp>
      <p:graphicFrame>
        <p:nvGraphicFramePr>
          <p:cNvPr id="147" name="Google Shape;147;p27"/>
          <p:cNvGraphicFramePr/>
          <p:nvPr/>
        </p:nvGraphicFramePr>
        <p:xfrm>
          <a:off x="544325" y="978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{086B5BA8-BDE6-4AD3-935C-85B6B9A15033}</a:tableStyleId>
              </a:tblPr>
              <a:tblGrid>
                <a:gridCol w="3803775"/>
                <a:gridCol w="3803775"/>
              </a:tblGrid>
              <a:tr h="369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Entering</a:t>
                      </a:r>
                      <a:r>
                        <a:rPr b="1" lang="en"/>
                        <a:t> 2nd Year of 2 year term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Nominations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1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Trevor Johnson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Pam Watts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Yves Grandmaitre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Kate Folk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Haley Lachance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Gary </a:t>
                      </a:r>
                      <a:r>
                        <a:rPr lang="en"/>
                        <a:t>Decatur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 Ditchfield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ctrTitle"/>
          </p:nvPr>
        </p:nvSpPr>
        <p:spPr>
          <a:xfrm>
            <a:off x="386858" y="-37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Words</a:t>
            </a:r>
            <a:endParaRPr/>
          </a:p>
        </p:txBody>
      </p:sp>
      <p:sp>
        <p:nvSpPr>
          <p:cNvPr id="153" name="Google Shape;153;p28"/>
          <p:cNvSpPr txBox="1"/>
          <p:nvPr>
            <p:ph idx="1" type="subTitle"/>
          </p:nvPr>
        </p:nvSpPr>
        <p:spPr>
          <a:xfrm>
            <a:off x="311700" y="1932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en" sz="16400">
                <a:solidFill>
                  <a:schemeClr val="dk1"/>
                </a:solidFill>
              </a:rPr>
              <a:t>“Coming together is a beginning; keeping together is progress; working together is success”</a:t>
            </a:r>
            <a:endParaRPr i="1" sz="16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en" sz="10702">
                <a:solidFill>
                  <a:schemeClr val="dk1"/>
                </a:solidFill>
              </a:rPr>
              <a:t>- Henry Ford</a:t>
            </a:r>
            <a:endParaRPr i="1" sz="10702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2"/>
                </a:solidFill>
              </a:rPr>
              <a:t>Adjournment 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2"/>
                </a:solidFill>
              </a:rPr>
              <a:t>&amp;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311700" y="2834125"/>
            <a:ext cx="8520600" cy="15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Announcement of the 2024 Board of Directors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Mayor’s Message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Agenda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for approval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1410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 for Approval: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5"/>
              <a:t>Minutes of the </a:t>
            </a:r>
            <a:r>
              <a:rPr lang="en" sz="3755" u="sng">
                <a:solidFill>
                  <a:schemeClr val="hlink"/>
                </a:solidFill>
                <a:hlinkClick r:id="rId3"/>
              </a:rPr>
              <a:t>2022 AGM</a:t>
            </a:r>
            <a:endParaRPr sz="375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ctrTitle"/>
          </p:nvPr>
        </p:nvSpPr>
        <p:spPr>
          <a:xfrm>
            <a:off x="376133" y="-329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President’s Message</a:t>
            </a:r>
            <a:endParaRPr/>
          </a:p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419100" y="2072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9900">
                <a:solidFill>
                  <a:srgbClr val="292929"/>
                </a:solidFill>
                <a:highlight>
                  <a:srgbClr val="FFFFFF"/>
                </a:highlight>
              </a:rPr>
              <a:t>“G</a:t>
            </a:r>
            <a:r>
              <a:rPr b="1" lang="en" sz="9900">
                <a:solidFill>
                  <a:srgbClr val="292929"/>
                </a:solidFill>
                <a:highlight>
                  <a:srgbClr val="FFFFFF"/>
                </a:highlight>
              </a:rPr>
              <a:t>rowth is never by mere chance; it is the result of forces working together.”</a:t>
            </a:r>
            <a:endParaRPr b="1" sz="99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en" sz="6700">
                <a:solidFill>
                  <a:srgbClr val="292929"/>
                </a:solidFill>
                <a:highlight>
                  <a:srgbClr val="FFFFFF"/>
                </a:highlight>
              </a:rPr>
              <a:t>James Cash Penney, founder of JC Penney</a:t>
            </a:r>
            <a:endParaRPr i="1" sz="67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i="1" sz="16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14325"/>
            <a:ext cx="85206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30">
                <a:solidFill>
                  <a:srgbClr val="404040"/>
                </a:solidFill>
              </a:rPr>
              <a:t>2023 - The Year in Review</a:t>
            </a:r>
            <a:endParaRPr sz="520"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0" y="549200"/>
            <a:ext cx="91440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</a:rPr>
              <a:t>Marketing, Promotion and Communication: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Increased social media captures via Facebook and Instagram.  Use of standardized branding and creative campaigns to promote businesses and events, </a:t>
            </a:r>
            <a:r>
              <a:rPr lang="en" sz="1130">
                <a:solidFill>
                  <a:schemeClr val="dk1"/>
                </a:solidFill>
              </a:rPr>
              <a:t>including</a:t>
            </a:r>
            <a:r>
              <a:rPr lang="en" sz="1130">
                <a:solidFill>
                  <a:schemeClr val="dk1"/>
                </a:solidFill>
              </a:rPr>
              <a:t> an event calendar added to the website.  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Allocation of a budget for paid social media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Presented a delegation to the new Council to overview 2023 objectives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Developed an online Visitor survey to capture valuable data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Coordinated the Snowflake Festival 2023 on Family Day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Regular communications to the community via Chamber Chat in the Phoenix, as well as regular Newsletters to the Membership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Production of annual Business Directory/Map at Merrickville Square 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Struct a sub-working group to Refresh the 4 Entrance signs 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Reactivation of Business Recognition Awards </a:t>
            </a:r>
            <a:endParaRPr sz="1130">
              <a:solidFill>
                <a:schemeClr val="dk1"/>
              </a:solidFill>
            </a:endParaRPr>
          </a:p>
          <a:p>
            <a:pPr indent="0" lvl="0" marL="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130">
              <a:solidFill>
                <a:schemeClr val="dk1"/>
              </a:solidFill>
            </a:endParaRPr>
          </a:p>
          <a:p>
            <a:pPr indent="0" lvl="0" marL="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</a:rPr>
              <a:t>Partnership:</a:t>
            </a:r>
            <a:endParaRPr sz="1130">
              <a:solidFill>
                <a:schemeClr val="dk1"/>
              </a:solidFill>
            </a:endParaRPr>
          </a:p>
          <a:p>
            <a:pPr indent="0" lvl="0" marL="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</a:rPr>
              <a:t> With the Municipality and the Lions to a</a:t>
            </a:r>
            <a:r>
              <a:rPr lang="en" sz="1130">
                <a:solidFill>
                  <a:schemeClr val="dk1"/>
                </a:solidFill>
              </a:rPr>
              <a:t>chieve the Business Friendly Business Area designation with Ontario by Bike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815318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W</a:t>
            </a:r>
            <a:r>
              <a:rPr lang="en" sz="1130">
                <a:solidFill>
                  <a:schemeClr val="dk1"/>
                </a:solidFill>
              </a:rPr>
              <a:t>ith Friends of the Rideau to provide free WiFi at the Depot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marR="537674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Victorian Style Post Project - ongoing project in partnership with  the Municipality 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Created a Welcome package for new residents - available at the Municipal Office</a:t>
            </a:r>
            <a:endParaRPr sz="1130">
              <a:solidFill>
                <a:schemeClr val="dk1"/>
              </a:solidFill>
            </a:endParaRPr>
          </a:p>
          <a:p>
            <a:pPr indent="-30035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●"/>
            </a:pPr>
            <a:r>
              <a:rPr lang="en" sz="1130">
                <a:solidFill>
                  <a:schemeClr val="dk1"/>
                </a:solidFill>
              </a:rPr>
              <a:t>With Agribusiness sector to create a Farm to Fork map</a:t>
            </a:r>
            <a:endParaRPr sz="1130">
              <a:solidFill>
                <a:schemeClr val="dk1"/>
              </a:solidFill>
            </a:endParaRPr>
          </a:p>
          <a:p>
            <a:pPr indent="0" lvl="0" marL="0" marR="676275" rtl="0" algn="l">
              <a:lnSpc>
                <a:spcPct val="75786"/>
              </a:lnSpc>
              <a:spcBef>
                <a:spcPts val="3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130">
              <a:solidFill>
                <a:schemeClr val="dk1"/>
              </a:solidFill>
            </a:endParaRPr>
          </a:p>
          <a:p>
            <a:pPr indent="0" lvl="0" marL="0" marR="676275" rtl="0" algn="l">
              <a:lnSpc>
                <a:spcPct val="75786"/>
              </a:lnSpc>
              <a:spcBef>
                <a:spcPts val="30"/>
              </a:spcBef>
              <a:spcAft>
                <a:spcPts val="0"/>
              </a:spcAft>
              <a:buSzPts val="852"/>
              <a:buNone/>
            </a:pPr>
            <a:r>
              <a:rPr lang="en" sz="1130">
                <a:solidFill>
                  <a:schemeClr val="dk1"/>
                </a:solidFill>
              </a:rPr>
              <a:t>Advocacy activities: letters sent to Mayor and Council outlining concerns regarding:</a:t>
            </a:r>
            <a:endParaRPr sz="1130">
              <a:solidFill>
                <a:schemeClr val="dk1"/>
              </a:solidFill>
            </a:endParaRPr>
          </a:p>
          <a:p>
            <a:pPr indent="-300355" lvl="2" marL="1371600" marR="676275" rtl="0" algn="l">
              <a:lnSpc>
                <a:spcPct val="75786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130"/>
              <a:buChar char="■"/>
            </a:pPr>
            <a:r>
              <a:rPr lang="en" sz="1130">
                <a:solidFill>
                  <a:schemeClr val="dk1"/>
                </a:solidFill>
              </a:rPr>
              <a:t>Need for a policy regarding road closures during special events </a:t>
            </a:r>
            <a:endParaRPr sz="1130">
              <a:solidFill>
                <a:schemeClr val="dk1"/>
              </a:solidFill>
            </a:endParaRPr>
          </a:p>
          <a:p>
            <a:pPr indent="-300355" lvl="2" marL="1371600" marR="676275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■"/>
            </a:pPr>
            <a:r>
              <a:rPr lang="en" sz="1130">
                <a:solidFill>
                  <a:schemeClr val="dk1"/>
                </a:solidFill>
              </a:rPr>
              <a:t>Consistent Event planning procedures</a:t>
            </a:r>
            <a:endParaRPr sz="1130">
              <a:solidFill>
                <a:schemeClr val="dk1"/>
              </a:solidFill>
            </a:endParaRPr>
          </a:p>
          <a:p>
            <a:pPr indent="-300355" lvl="2" marL="1371600" marR="676275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■"/>
            </a:pPr>
            <a:r>
              <a:rPr lang="en" sz="1130">
                <a:solidFill>
                  <a:schemeClr val="dk1"/>
                </a:solidFill>
              </a:rPr>
              <a:t>Review of Sign By-Law</a:t>
            </a:r>
            <a:endParaRPr sz="1130">
              <a:solidFill>
                <a:schemeClr val="dk1"/>
              </a:solidFill>
            </a:endParaRPr>
          </a:p>
          <a:p>
            <a:pPr indent="-300355" lvl="2" marL="1371600" marR="676275" rtl="0" algn="l">
              <a:lnSpc>
                <a:spcPct val="757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"/>
              <a:buChar char="■"/>
            </a:pPr>
            <a:r>
              <a:rPr lang="en" sz="1130">
                <a:solidFill>
                  <a:schemeClr val="dk1"/>
                </a:solidFill>
              </a:rPr>
              <a:t>Recognition of the diversity of our Community- Flag Policy</a:t>
            </a:r>
            <a:endParaRPr sz="1672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hat was the purpose of your visit to Merrickville today:. Number of responses: 78 responses." id="89" name="Google Shape;89;p19" title="What was the purpose of your visit to Merrickville today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00" y="572425"/>
            <a:ext cx="5013824" cy="206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s response chart. Question title: Are you aware of the various attractions in Merrickville?  Click all that apply.. Number of responses: 78 responses." id="90" name="Google Shape;90;p19" title="Are you aware of the various attractions in Merrickville?  Click all that apply."/>
          <p:cNvPicPr preferRelativeResize="0"/>
          <p:nvPr/>
        </p:nvPicPr>
        <p:blipFill rotWithShape="1">
          <a:blip r:embed="rId4">
            <a:alphaModFix/>
          </a:blip>
          <a:srcRect b="2629" l="-617" r="-617" t="-2630"/>
          <a:stretch/>
        </p:blipFill>
        <p:spPr>
          <a:xfrm>
            <a:off x="209000" y="2635150"/>
            <a:ext cx="4765025" cy="22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4974025" y="0"/>
            <a:ext cx="3972000" cy="4192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could we improve your experience</a:t>
            </a:r>
            <a:endParaRPr b="1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public and accessible washrooms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 number of</a:t>
            </a: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Positive comments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Longer, consistent hours  (staying open later on Sundays)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More food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More advertising/more signs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Benches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Street music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324225" y="206325"/>
            <a:ext cx="4531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Key Results from the 2023 Visitor Survey</a:t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20"/>
          <p:cNvGraphicFramePr/>
          <p:nvPr/>
        </p:nvGraphicFramePr>
        <p:xfrm>
          <a:off x="130900" y="80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{086B5BA8-BDE6-4AD3-935C-85B6B9A15033}</a:tableStyleId>
              </a:tblPr>
              <a:tblGrid>
                <a:gridCol w="1592750"/>
                <a:gridCol w="1651700"/>
                <a:gridCol w="1776975"/>
                <a:gridCol w="1939075"/>
                <a:gridCol w="1740125"/>
              </a:tblGrid>
              <a:tr h="64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Where did you Visit from?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Did you check out other Merrickville Businesses?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How did you hear about our Markets?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How much did you spend today in Merrickville?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115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Spring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994 attendees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N=127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Majority from Merrickville, Kemptville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Over 85% said 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48.8% Facebook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36.2% word of mouth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60.6% spent &lt;$100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34.6% between $100 - 250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5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Fall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1200 attendees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N=36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Majority from Merrickville, Smiths Falls and Kanata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80.6% said 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47.2 % Facebook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25% word of mouth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55.5% &lt;$100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41.7% between $100 - 250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30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Winter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2,600 attendees</a:t>
                      </a:r>
                      <a:endParaRPr b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N=73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Majority from Kemptville, Ottawa, Merrickville and Brockville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94.5% said 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58.9% Facebook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32.9% word of mouth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45.2% &lt;$100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50.7% between     $100 and 250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8" name="Google Shape;98;p20"/>
          <p:cNvSpPr txBox="1"/>
          <p:nvPr/>
        </p:nvSpPr>
        <p:spPr>
          <a:xfrm>
            <a:off x="1112700" y="221075"/>
            <a:ext cx="58215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Merrickville’s Makers Market Survey Results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2475" y="0"/>
            <a:ext cx="919926" cy="8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Treasurer’s Report</a:t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2418275" y="3039675"/>
            <a:ext cx="465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Motion for approval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